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76" r:id="rId4"/>
    <p:sldId id="257" r:id="rId5"/>
    <p:sldId id="258" r:id="rId6"/>
    <p:sldId id="259" r:id="rId7"/>
    <p:sldId id="262" r:id="rId8"/>
    <p:sldId id="265" r:id="rId9"/>
    <p:sldId id="261" r:id="rId10"/>
    <p:sldId id="267" r:id="rId11"/>
    <p:sldId id="263" r:id="rId12"/>
    <p:sldId id="266" r:id="rId13"/>
    <p:sldId id="268" r:id="rId14"/>
    <p:sldId id="269" r:id="rId15"/>
    <p:sldId id="270" r:id="rId16"/>
    <p:sldId id="272" r:id="rId17"/>
    <p:sldId id="271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AB037-FF6C-409D-B31F-E5374121BC2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AD8AC-F256-44C0-AFC8-7438E4D88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2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andara" panose="020E0502030303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ndara" panose="020E0502030303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115518-BD3D-4E16-8EA3-1AD93D3D9E8C}" type="slidenum">
              <a:rPr lang="en-US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8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0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1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2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2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5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5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7438B-C66C-4DD2-AED3-CC96CE52A75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F5554-76BB-407F-A5E5-380EA78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1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/>
              <a:t>Sensation seeking and adolescent alcohol use: 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exploring </a:t>
            </a:r>
            <a:r>
              <a:rPr lang="en-US" sz="4900" b="1" dirty="0"/>
              <a:t>the mediating role of unstructured socializing with peers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Sharon </a:t>
            </a:r>
            <a:r>
              <a:rPr lang="en-US" dirty="0" err="1" smtClean="0"/>
              <a:t>Sznitman</a:t>
            </a:r>
            <a:r>
              <a:rPr lang="en-US" dirty="0" smtClean="0"/>
              <a:t> &amp; </a:t>
            </a:r>
            <a:r>
              <a:rPr lang="en-US" dirty="0" err="1" smtClean="0"/>
              <a:t>Batya</a:t>
            </a:r>
            <a:r>
              <a:rPr lang="en-US" dirty="0" smtClean="0"/>
              <a:t> Engel-</a:t>
            </a:r>
            <a:r>
              <a:rPr lang="en-US" dirty="0" err="1" smtClean="0"/>
              <a:t>Yeger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www.finnegan.com/files/upload/Logos/Other/Haifa_Univers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3992" y="4622800"/>
            <a:ext cx="3017408" cy="1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15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participation in unstructured activities mediate the association between sensation seeking and adolescent alcohol use?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sectional survey distributed during school hours in </a:t>
            </a:r>
            <a:r>
              <a:rPr lang="en-US" dirty="0"/>
              <a:t>1 Israeli state-secular Jewish high school (10</a:t>
            </a:r>
            <a:r>
              <a:rPr lang="en-US" baseline="30000" dirty="0"/>
              <a:t>th</a:t>
            </a:r>
            <a:r>
              <a:rPr lang="en-US" dirty="0"/>
              <a:t> to 12</a:t>
            </a:r>
            <a:r>
              <a:rPr lang="en-US" baseline="30000" dirty="0"/>
              <a:t>th</a:t>
            </a:r>
            <a:r>
              <a:rPr lang="en-US" dirty="0"/>
              <a:t> grade) in the center region of </a:t>
            </a:r>
            <a:r>
              <a:rPr lang="en-US" dirty="0" smtClean="0"/>
              <a:t>Israel</a:t>
            </a:r>
          </a:p>
          <a:p>
            <a:r>
              <a:rPr lang="en-US" dirty="0" smtClean="0"/>
              <a:t>All classrooms were sampled</a:t>
            </a:r>
          </a:p>
          <a:p>
            <a:pPr lvl="1"/>
            <a:r>
              <a:rPr lang="en-US" dirty="0" smtClean="0"/>
              <a:t>N= 360</a:t>
            </a:r>
          </a:p>
          <a:p>
            <a:pPr lvl="1"/>
            <a:r>
              <a:rPr lang="en-US" dirty="0" smtClean="0"/>
              <a:t>51.5% boys</a:t>
            </a:r>
          </a:p>
          <a:p>
            <a:pPr lvl="1"/>
            <a:r>
              <a:rPr lang="en-US" dirty="0" smtClean="0"/>
              <a:t>Age 15 -18 (</a:t>
            </a:r>
            <a:r>
              <a:rPr lang="en-US" dirty="0"/>
              <a:t>mean=16.02±.85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80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Sensation seeking: how much do you agree with the following statements about yourself: “I would like to skydive”, “I am interested in experience for its own sake even if it is illegal”, “I like doing things that frighten me a little</a:t>
            </a:r>
            <a:r>
              <a:rPr lang="en-US" dirty="0" smtClean="0"/>
              <a:t>”. Scale: 1= strongly disagree - 4=strongly agree (reliability .70)</a:t>
            </a:r>
          </a:p>
          <a:p>
            <a:r>
              <a:rPr lang="en-US" i="1" dirty="0" smtClean="0"/>
              <a:t>Unstructured socializing with peers</a:t>
            </a:r>
            <a:r>
              <a:rPr lang="en-US" dirty="0" smtClean="0"/>
              <a:t>: how often do you participate in any of the following unstructured activities: partying, hanging out and going to friends’ home. Scale: 1=once in four months -7=once a day or more (reliability .70)</a:t>
            </a:r>
            <a:endParaRPr lang="en-US" dirty="0"/>
          </a:p>
          <a:p>
            <a:r>
              <a:rPr lang="en-US" i="1" dirty="0"/>
              <a:t>Alcohol </a:t>
            </a:r>
            <a:r>
              <a:rPr lang="en-US" i="1" dirty="0" smtClean="0"/>
              <a:t>use</a:t>
            </a:r>
            <a:r>
              <a:rPr lang="en-US" dirty="0" smtClean="0"/>
              <a:t>: the </a:t>
            </a:r>
            <a:r>
              <a:rPr lang="en-US" dirty="0"/>
              <a:t>frequency of alcohol consumption during the last month (0 = never – 7 = 30 times or more</a:t>
            </a:r>
            <a:r>
              <a:rPr lang="en-US" dirty="0" smtClean="0"/>
              <a:t>) and lifetime </a:t>
            </a:r>
            <a:r>
              <a:rPr lang="en-US" dirty="0"/>
              <a:t>frequency </a:t>
            </a:r>
            <a:r>
              <a:rPr lang="en-US" dirty="0" smtClean="0"/>
              <a:t>of being drunk (</a:t>
            </a:r>
            <a:r>
              <a:rPr lang="en-US" dirty="0"/>
              <a:t>0 = never, 5 = 10 time or </a:t>
            </a:r>
            <a:r>
              <a:rPr lang="en-US" dirty="0" smtClean="0"/>
              <a:t>more). Reliability .60. </a:t>
            </a:r>
          </a:p>
          <a:p>
            <a:r>
              <a:rPr lang="en-US" i="1" dirty="0" smtClean="0"/>
              <a:t>Covariates</a:t>
            </a:r>
            <a:r>
              <a:rPr lang="en-US" i="1" dirty="0"/>
              <a:t>: </a:t>
            </a:r>
            <a:r>
              <a:rPr lang="en-US" dirty="0"/>
              <a:t>gender and </a:t>
            </a:r>
            <a:r>
              <a:rPr lang="en-US" dirty="0" smtClean="0"/>
              <a:t>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8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Structural Equation Model (</a:t>
            </a:r>
            <a:r>
              <a:rPr lang="en-US" dirty="0" smtClean="0"/>
              <a:t>SEM) in AMOS SPSS </a:t>
            </a:r>
            <a:r>
              <a:rPr lang="en-US" dirty="0"/>
              <a:t>tested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direct path from sensation seeking to alcohol use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indirect path from sensation seeking to alcohol use through unstructured socializing with </a:t>
            </a:r>
            <a:r>
              <a:rPr lang="en-US" dirty="0" smtClean="0"/>
              <a:t>peers </a:t>
            </a:r>
          </a:p>
          <a:p>
            <a:endParaRPr lang="en-US" dirty="0" smtClean="0"/>
          </a:p>
          <a:p>
            <a:r>
              <a:rPr lang="en-US" dirty="0" smtClean="0"/>
              <a:t>Mediated </a:t>
            </a:r>
            <a:r>
              <a:rPr lang="en-US" dirty="0"/>
              <a:t>effects were estimated using the product of coefficients method (MacKinnon, 2008) </a:t>
            </a:r>
            <a:r>
              <a:rPr lang="en-US" dirty="0" smtClean="0"/>
              <a:t>and was </a:t>
            </a:r>
            <a:r>
              <a:rPr lang="en-US" dirty="0"/>
              <a:t>tested by bootstrapping the sampling distribution of the indirect effect and obtaining its confidence </a:t>
            </a:r>
            <a:r>
              <a:rPr lang="en-US" dirty="0" smtClean="0"/>
              <a:t>interval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Model fit measures: </a:t>
            </a:r>
          </a:p>
          <a:p>
            <a:pPr lvl="1"/>
            <a:r>
              <a:rPr lang="en-US" dirty="0" smtClean="0"/>
              <a:t>Comparative </a:t>
            </a:r>
            <a:r>
              <a:rPr lang="en-US" dirty="0"/>
              <a:t>Fit Index (CFI) </a:t>
            </a:r>
            <a:r>
              <a:rPr lang="en-US" dirty="0" smtClean="0"/>
              <a:t>&gt;0.95</a:t>
            </a:r>
          </a:p>
          <a:p>
            <a:pPr lvl="1"/>
            <a:r>
              <a:rPr lang="en-US" dirty="0" smtClean="0"/>
              <a:t>Tucker–Lewis </a:t>
            </a:r>
            <a:r>
              <a:rPr lang="en-US" dirty="0"/>
              <a:t>Index (TLI) </a:t>
            </a:r>
            <a:r>
              <a:rPr lang="en-US" dirty="0" smtClean="0"/>
              <a:t>&gt;0.90</a:t>
            </a:r>
          </a:p>
          <a:p>
            <a:pPr lvl="1"/>
            <a:r>
              <a:rPr lang="en-US" dirty="0" smtClean="0"/>
              <a:t>Root </a:t>
            </a:r>
            <a:r>
              <a:rPr lang="en-US" dirty="0"/>
              <a:t>Mean Square Error of Approximation (RMSEA) </a:t>
            </a:r>
            <a:r>
              <a:rPr lang="en-US" dirty="0" smtClean="0"/>
              <a:t>&lt;0.06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301068" y="1738489"/>
            <a:ext cx="2088443" cy="1207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Unstructured socializing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7510" y="4047068"/>
            <a:ext cx="2088443" cy="1207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Sensation seeking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19290" y="4067200"/>
            <a:ext cx="2088443" cy="1207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Alcohol use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" idx="0"/>
            <a:endCxn id="7" idx="2"/>
          </p:cNvCxnSpPr>
          <p:nvPr/>
        </p:nvCxnSpPr>
        <p:spPr>
          <a:xfrm flipV="1">
            <a:off x="1591732" y="2342445"/>
            <a:ext cx="2709336" cy="17046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6"/>
          </p:cNvCxnSpPr>
          <p:nvPr/>
        </p:nvCxnSpPr>
        <p:spPr>
          <a:xfrm>
            <a:off x="6389511" y="2342445"/>
            <a:ext cx="3160889" cy="16876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6"/>
            <a:endCxn id="9" idx="2"/>
          </p:cNvCxnSpPr>
          <p:nvPr/>
        </p:nvCxnSpPr>
        <p:spPr>
          <a:xfrm>
            <a:off x="2635953" y="4651024"/>
            <a:ext cx="5983337" cy="20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2489" y="237067"/>
            <a:ext cx="1122115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Results</a:t>
            </a:r>
          </a:p>
          <a:p>
            <a:r>
              <a:rPr lang="en-GB" sz="2400" dirty="0" smtClean="0"/>
              <a:t>Standardized </a:t>
            </a:r>
            <a:r>
              <a:rPr lang="en-GB" sz="2400" dirty="0"/>
              <a:t>coefficients for the final </a:t>
            </a:r>
            <a:r>
              <a:rPr lang="en-GB" sz="2400" dirty="0" smtClean="0"/>
              <a:t>mediation model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336" y="2964782"/>
            <a:ext cx="172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path = 0.21**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77953" y="3010091"/>
            <a:ext cx="17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path = 0.16**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97301" y="4768336"/>
            <a:ext cx="159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path = 0.12*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2489" y="5501033"/>
            <a:ext cx="11796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total effect was 0.15 [0.12 + (0.21*0.16) = 0.15]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23</a:t>
            </a:r>
            <a:r>
              <a:rPr lang="en-US" sz="2000" dirty="0">
                <a:solidFill>
                  <a:srgbClr val="FF0000"/>
                </a:solidFill>
              </a:rPr>
              <a:t>% </a:t>
            </a:r>
            <a:r>
              <a:rPr lang="en-US" sz="2000" dirty="0"/>
              <a:t>of this total effect was explained by the indirect </a:t>
            </a:r>
            <a:r>
              <a:rPr lang="en-US" sz="2000" dirty="0" smtClean="0"/>
              <a:t>(mediated)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400" dirty="0" smtClean="0"/>
              <a:t>*p </a:t>
            </a:r>
            <a:r>
              <a:rPr lang="en-US" sz="1400" dirty="0"/>
              <a:t>&lt; .05, ** p &lt; .01, * ** p &lt; .</a:t>
            </a:r>
            <a:r>
              <a:rPr lang="en-US" sz="1400" dirty="0" smtClean="0"/>
              <a:t>001. Fit </a:t>
            </a:r>
            <a:r>
              <a:rPr lang="en-US" sz="1400" dirty="0"/>
              <a:t>indices: </a:t>
            </a:r>
            <a:r>
              <a:rPr lang="el-GR" sz="1400" dirty="0"/>
              <a:t>χ2 (30) =60.31, </a:t>
            </a:r>
            <a:r>
              <a:rPr lang="en-US" sz="1400" dirty="0"/>
              <a:t>p=.001; CFI=.95; TLI=.93, RMSEA=.053.</a:t>
            </a:r>
          </a:p>
        </p:txBody>
      </p:sp>
    </p:spTree>
    <p:extLst>
      <p:ext uri="{BB962C8B-B14F-4D97-AF65-F5344CB8AC3E}">
        <p14:creationId xmlns:p14="http://schemas.microsoft.com/office/powerpoint/2010/main" val="9178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Part </a:t>
            </a:r>
            <a:r>
              <a:rPr lang="en-US" dirty="0"/>
              <a:t>of the association </a:t>
            </a:r>
            <a:r>
              <a:rPr lang="en-US" dirty="0" smtClean="0"/>
              <a:t>between sensation </a:t>
            </a:r>
            <a:r>
              <a:rPr lang="en-US" dirty="0"/>
              <a:t>seeking </a:t>
            </a:r>
            <a:r>
              <a:rPr lang="en-US" dirty="0" smtClean="0"/>
              <a:t>and adolescent </a:t>
            </a:r>
            <a:r>
              <a:rPr lang="en-US" dirty="0"/>
              <a:t>alcohol use is mediated by the propensity that sensation seekers have for being involved in unstructured socialization with </a:t>
            </a:r>
            <a:r>
              <a:rPr lang="en-US" dirty="0" smtClean="0"/>
              <a:t>peers</a:t>
            </a:r>
          </a:p>
          <a:p>
            <a:endParaRPr lang="en-US" dirty="0" smtClean="0"/>
          </a:p>
          <a:p>
            <a:r>
              <a:rPr lang="en-US" u="sng" dirty="0" smtClean="0"/>
              <a:t>How?</a:t>
            </a:r>
          </a:p>
          <a:p>
            <a:r>
              <a:rPr lang="en-US" dirty="0" smtClean="0"/>
              <a:t>Extracurricular </a:t>
            </a:r>
            <a:r>
              <a:rPr lang="en-US" dirty="0"/>
              <a:t>activities are adolescents’ main foci of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It may drive </a:t>
            </a:r>
            <a:r>
              <a:rPr lang="en-US" dirty="0"/>
              <a:t>the development of </a:t>
            </a:r>
            <a:r>
              <a:rPr lang="en-US" dirty="0" smtClean="0"/>
              <a:t>friendships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more extracurricular activities adolescents share and the more repeated encounters the activities encourage, the more likelihood there is for peer group </a:t>
            </a:r>
            <a:r>
              <a:rPr lang="en-US" dirty="0" smtClean="0"/>
              <a:t>formation</a:t>
            </a:r>
          </a:p>
          <a:p>
            <a:r>
              <a:rPr lang="en-US" dirty="0" smtClean="0"/>
              <a:t>One potential underlying mechanism </a:t>
            </a:r>
            <a:r>
              <a:rPr lang="en-US" dirty="0"/>
              <a:t>of </a:t>
            </a:r>
            <a:r>
              <a:rPr lang="en-US" dirty="0" smtClean="0"/>
              <a:t>the mediated effect is </a:t>
            </a:r>
            <a:r>
              <a:rPr lang="en-US" dirty="0"/>
              <a:t>through social </a:t>
            </a:r>
            <a:r>
              <a:rPr lang="en-US" dirty="0" smtClean="0"/>
              <a:t>networks, </a:t>
            </a:r>
            <a:r>
              <a:rPr lang="en-US" dirty="0" err="1" smtClean="0"/>
              <a:t>e,g</a:t>
            </a:r>
            <a:r>
              <a:rPr lang="en-US" dirty="0" smtClean="0"/>
              <a:t>. social </a:t>
            </a:r>
            <a:r>
              <a:rPr lang="en-US" dirty="0"/>
              <a:t>networks of high sensation seekers are formed through high level of participation in unstructured social activities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nvolvement </a:t>
            </a:r>
            <a:r>
              <a:rPr lang="en-US" dirty="0"/>
              <a:t>in these social networks puts adolescents at particular high risk of alcohol </a:t>
            </a:r>
            <a:r>
              <a:rPr lang="en-US" dirty="0" smtClean="0"/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Convenience sample</a:t>
            </a:r>
          </a:p>
          <a:p>
            <a:r>
              <a:rPr lang="en-US" dirty="0" smtClean="0"/>
              <a:t>Cross-sectional – causal relations need to be verified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current study was designed to be exploratory and provide the first initial knowledge which may inform future longitudinal and experimental studies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for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Sensation seeking is biologically determined – we cant change it through prevention programs</a:t>
            </a:r>
          </a:p>
          <a:p>
            <a:r>
              <a:rPr lang="en-US" dirty="0" smtClean="0"/>
              <a:t>However, one </a:t>
            </a:r>
            <a:r>
              <a:rPr lang="en-US" dirty="0"/>
              <a:t>could try </a:t>
            </a:r>
            <a:r>
              <a:rPr lang="en-US" dirty="0" smtClean="0"/>
              <a:t>to </a:t>
            </a:r>
            <a:r>
              <a:rPr lang="en-US" dirty="0"/>
              <a:t>gear sensation seeking adolescents towards structured activity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experience with risky </a:t>
            </a:r>
            <a:r>
              <a:rPr lang="en-US" dirty="0" smtClean="0"/>
              <a:t>activities </a:t>
            </a:r>
            <a:r>
              <a:rPr lang="en-US" dirty="0"/>
              <a:t>(e.g. high speed sports like water skiing)</a:t>
            </a:r>
            <a:r>
              <a:rPr lang="en-US" dirty="0" smtClean="0"/>
              <a:t> under </a:t>
            </a:r>
            <a:r>
              <a:rPr lang="en-US" dirty="0"/>
              <a:t>structured conditions and authoritative supervision </a:t>
            </a:r>
            <a:endParaRPr lang="en-US" dirty="0" smtClean="0"/>
          </a:p>
          <a:p>
            <a:pPr lvl="2"/>
            <a:r>
              <a:rPr lang="en-US" dirty="0" smtClean="0"/>
              <a:t>may satisfy need </a:t>
            </a:r>
            <a:r>
              <a:rPr lang="en-US" dirty="0"/>
              <a:t>for sensation-seeking while also protecting them from their own risky behavior (</a:t>
            </a:r>
            <a:r>
              <a:rPr lang="en-US" dirty="0" err="1"/>
              <a:t>Romer</a:t>
            </a:r>
            <a:r>
              <a:rPr lang="en-US" dirty="0"/>
              <a:t> et al., </a:t>
            </a:r>
            <a:r>
              <a:rPr lang="en-US" dirty="0" smtClean="0"/>
              <a:t>2010)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encourage engagement with structured activities that also stimulate the dopamine system, such as team sports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7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133601" y="2362200"/>
            <a:ext cx="7770813" cy="1430338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131D43"/>
                </a:solidFill>
                <a:latin typeface="Calibri" panose="020F05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580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of interest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</a:p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work was supported by a research grant from the Israeli Anti-Drug Authority (grant number: 45771)</a:t>
            </a:r>
          </a:p>
        </p:txBody>
      </p:sp>
    </p:spTree>
    <p:extLst>
      <p:ext uri="{BB962C8B-B14F-4D97-AF65-F5344CB8AC3E}">
        <p14:creationId xmlns:p14="http://schemas.microsoft.com/office/powerpoint/2010/main" val="224010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56" y="123648"/>
            <a:ext cx="11393358" cy="629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6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 and frequent use of alcohol among </a:t>
            </a:r>
            <a:r>
              <a:rPr lang="en-US" dirty="0" smtClean="0"/>
              <a:t>adolescents – why should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</a:t>
            </a:r>
            <a:r>
              <a:rPr lang="en-US" dirty="0"/>
              <a:t>academic </a:t>
            </a:r>
            <a:r>
              <a:rPr lang="en-US" dirty="0" smtClean="0"/>
              <a:t>achievement</a:t>
            </a:r>
          </a:p>
          <a:p>
            <a:r>
              <a:rPr lang="en-US" dirty="0"/>
              <a:t>I</a:t>
            </a:r>
            <a:r>
              <a:rPr lang="en-US" dirty="0" smtClean="0"/>
              <a:t>njuries </a:t>
            </a:r>
            <a:r>
              <a:rPr lang="en-US" dirty="0"/>
              <a:t>and </a:t>
            </a:r>
            <a:r>
              <a:rPr lang="en-US" dirty="0" smtClean="0"/>
              <a:t>violence</a:t>
            </a:r>
          </a:p>
          <a:p>
            <a:r>
              <a:rPr lang="en-US" dirty="0"/>
              <a:t>S</a:t>
            </a:r>
            <a:r>
              <a:rPr lang="en-US" dirty="0" smtClean="0"/>
              <a:t>exual </a:t>
            </a:r>
            <a:r>
              <a:rPr lang="en-US" dirty="0"/>
              <a:t>risk behavior 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ater </a:t>
            </a:r>
            <a:r>
              <a:rPr lang="en-US" dirty="0"/>
              <a:t>alcoholism 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arly </a:t>
            </a:r>
            <a:r>
              <a:rPr lang="en-US" dirty="0"/>
              <a:t>mortality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0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school and community based prevention programs may be a way forward, but…</a:t>
            </a:r>
          </a:p>
          <a:p>
            <a:pPr lvl="1"/>
            <a:r>
              <a:rPr lang="en-US" dirty="0" smtClean="0"/>
              <a:t>Few after-school programs have been developed</a:t>
            </a:r>
          </a:p>
          <a:p>
            <a:pPr lvl="1"/>
            <a:r>
              <a:rPr lang="en-US" dirty="0" smtClean="0"/>
              <a:t>Of those that have been developed preventive effects are typically </a:t>
            </a:r>
            <a:r>
              <a:rPr lang="en-US" dirty="0"/>
              <a:t>small and short </a:t>
            </a:r>
            <a:r>
              <a:rPr lang="en-US" dirty="0" smtClean="0"/>
              <a:t>lived</a:t>
            </a:r>
          </a:p>
          <a:p>
            <a:endParaRPr lang="en-US" dirty="0"/>
          </a:p>
          <a:p>
            <a:r>
              <a:rPr lang="en-US" dirty="0" smtClean="0"/>
              <a:t>Before moving forward with novel prevention programs there </a:t>
            </a:r>
            <a:r>
              <a:rPr lang="en-US" dirty="0"/>
              <a:t>is a need for a comprehensive understanding of </a:t>
            </a:r>
            <a:r>
              <a:rPr lang="en-US" u="sng" dirty="0" smtClean="0"/>
              <a:t>modifiable </a:t>
            </a:r>
            <a:r>
              <a:rPr lang="en-US" u="sng" dirty="0"/>
              <a:t>factors </a:t>
            </a:r>
            <a:r>
              <a:rPr lang="en-US" dirty="0"/>
              <a:t>that influence adolescent alcohol use</a:t>
            </a:r>
          </a:p>
        </p:txBody>
      </p:sp>
    </p:spTree>
    <p:extLst>
      <p:ext uri="{BB962C8B-B14F-4D97-AF65-F5344CB8AC3E}">
        <p14:creationId xmlns:p14="http://schemas.microsoft.com/office/powerpoint/2010/main" val="84105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factors: personality </a:t>
            </a:r>
            <a:r>
              <a:rPr lang="en-US" dirty="0"/>
              <a:t>vulnerability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Sensation seeking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 preference for novel and intense activities</a:t>
            </a:r>
          </a:p>
          <a:p>
            <a:pPr lvl="1"/>
            <a:r>
              <a:rPr lang="en-US" dirty="0" smtClean="0"/>
              <a:t>Particularly sensitive to positive reinforcement and the rewarding outcomes of alcohol use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Sensation seeking is thereby theorized as a </a:t>
            </a:r>
            <a:r>
              <a:rPr lang="en-US" u="sng" dirty="0" smtClean="0"/>
              <a:t>direct </a:t>
            </a:r>
            <a:r>
              <a:rPr lang="en-US" u="sng" dirty="0"/>
              <a:t>causal risk factor </a:t>
            </a:r>
            <a:r>
              <a:rPr lang="en-US" dirty="0"/>
              <a:t>for the use of alcohol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47510" y="5413893"/>
            <a:ext cx="2088443" cy="1207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Sensation seeking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6"/>
          </p:cNvCxnSpPr>
          <p:nvPr/>
        </p:nvCxnSpPr>
        <p:spPr>
          <a:xfrm>
            <a:off x="2635953" y="6017849"/>
            <a:ext cx="5983337" cy="20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8619290" y="5434025"/>
            <a:ext cx="2088443" cy="1207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Alcohol use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r>
              <a:rPr lang="en-US" dirty="0"/>
              <a:t>: </a:t>
            </a:r>
            <a:r>
              <a:rPr lang="en-US" dirty="0" smtClean="0"/>
              <a:t>unstructured </a:t>
            </a:r>
            <a:r>
              <a:rPr lang="en-US" dirty="0"/>
              <a:t>social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89356" cy="463161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Hanging </a:t>
            </a:r>
            <a:r>
              <a:rPr lang="en-US" dirty="0"/>
              <a:t>out, going to a party, spending time at friend’s </a:t>
            </a:r>
            <a:r>
              <a:rPr lang="en-US" dirty="0" smtClean="0"/>
              <a:t>house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authoritative figures who monitors behaviors (parent, teacher, coach)</a:t>
            </a:r>
          </a:p>
          <a:p>
            <a:pPr lvl="1"/>
            <a:r>
              <a:rPr lang="en-US" dirty="0"/>
              <a:t>Over-represented by deviant and older </a:t>
            </a:r>
            <a:r>
              <a:rPr lang="en-US" dirty="0" smtClean="0"/>
              <a:t>adolescents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Research </a:t>
            </a:r>
            <a:r>
              <a:rPr lang="en-US" dirty="0"/>
              <a:t>has shown that participation in unstructured activities is a risk factor for adolescent alcohol use and abuse </a:t>
            </a:r>
            <a:r>
              <a:rPr lang="en-US" sz="1200" dirty="0"/>
              <a:t>(Eccles et al., 2003; Trainor et al., 2010; Wilson et al., 2010</a:t>
            </a:r>
            <a:r>
              <a:rPr lang="en-US" sz="1200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89356" cy="4631619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 smtClean="0"/>
              <a:t>In alcohol research one often overlooked area is that sensation seekers may not only be prone to alcohol use</a:t>
            </a:r>
          </a:p>
          <a:p>
            <a:pPr lvl="1"/>
            <a:r>
              <a:rPr lang="en-US" dirty="0" smtClean="0"/>
              <a:t>They may also be particularly </a:t>
            </a:r>
            <a:r>
              <a:rPr lang="en-US" dirty="0"/>
              <a:t>likely to be involved in unstructured activities because of their impulsiveness and need for excitement </a:t>
            </a:r>
            <a:endParaRPr lang="en-US" dirty="0" smtClean="0"/>
          </a:p>
          <a:p>
            <a:pPr lvl="2"/>
            <a:r>
              <a:rPr lang="en-US" dirty="0" smtClean="0"/>
              <a:t>makes </a:t>
            </a:r>
            <a:r>
              <a:rPr lang="en-US" dirty="0"/>
              <a:t>spontaneous, self-initiated and unsupervised activities especially </a:t>
            </a:r>
            <a:r>
              <a:rPr lang="en-US" dirty="0" smtClean="0"/>
              <a:t>appealing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5000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Risk factors: </a:t>
            </a:r>
          </a:p>
          <a:p>
            <a:r>
              <a:rPr lang="en-US" dirty="0" smtClean="0"/>
              <a:t>unstructured social activities &amp; sensation seeking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301068" y="3105314"/>
            <a:ext cx="2088443" cy="1207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Unstructured socializing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7510" y="5413893"/>
            <a:ext cx="2088443" cy="1207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Sensation seeking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19290" y="5434025"/>
            <a:ext cx="2088443" cy="1207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Alcohol use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" idx="0"/>
            <a:endCxn id="7" idx="2"/>
          </p:cNvCxnSpPr>
          <p:nvPr/>
        </p:nvCxnSpPr>
        <p:spPr>
          <a:xfrm flipV="1">
            <a:off x="1591732" y="3709270"/>
            <a:ext cx="2709336" cy="17046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6"/>
          </p:cNvCxnSpPr>
          <p:nvPr/>
        </p:nvCxnSpPr>
        <p:spPr>
          <a:xfrm>
            <a:off x="6389511" y="3709270"/>
            <a:ext cx="3160889" cy="16876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6"/>
            <a:endCxn id="9" idx="2"/>
          </p:cNvCxnSpPr>
          <p:nvPr/>
        </p:nvCxnSpPr>
        <p:spPr>
          <a:xfrm>
            <a:off x="2635953" y="6017849"/>
            <a:ext cx="5983337" cy="20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Hypothesis: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09511" y="1873956"/>
            <a:ext cx="9877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Rather than functioning as a direct causal effect, sensation seeking increases risk of alcohol use </a:t>
            </a:r>
            <a:r>
              <a:rPr lang="en-US" sz="2400" dirty="0" smtClean="0">
                <a:solidFill>
                  <a:srgbClr val="FF0000"/>
                </a:solidFill>
              </a:rPr>
              <a:t>through</a:t>
            </a:r>
            <a:r>
              <a:rPr lang="en-US" sz="2400" dirty="0" smtClean="0"/>
              <a:t> its effect </a:t>
            </a:r>
            <a:r>
              <a:rPr lang="en-US" sz="2400" dirty="0"/>
              <a:t>on participation </a:t>
            </a:r>
            <a:r>
              <a:rPr lang="en-US" sz="2400" dirty="0" smtClean="0"/>
              <a:t>in unstructured </a:t>
            </a:r>
            <a:r>
              <a:rPr lang="en-US" sz="2400" dirty="0"/>
              <a:t>social activities </a:t>
            </a:r>
          </a:p>
        </p:txBody>
      </p:sp>
    </p:spTree>
    <p:extLst>
      <p:ext uri="{BB962C8B-B14F-4D97-AF65-F5344CB8AC3E}">
        <p14:creationId xmlns:p14="http://schemas.microsoft.com/office/powerpoint/2010/main" val="290184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1005</Words>
  <Application>Microsoft Office PowerPoint</Application>
  <PresentationFormat>Widescreen</PresentationFormat>
  <Paragraphs>100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Candara</vt:lpstr>
      <vt:lpstr>Office Theme</vt:lpstr>
      <vt:lpstr>Sensation seeking and adolescent alcohol use:  exploring the mediating role of unstructured socializing with peers </vt:lpstr>
      <vt:lpstr>Conflict of interest </vt:lpstr>
      <vt:lpstr>PowerPoint Presentation</vt:lpstr>
      <vt:lpstr>Heavy and frequent use of alcohol among adolescents – why should we care?</vt:lpstr>
      <vt:lpstr>Prevention</vt:lpstr>
      <vt:lpstr>Risk factors: personality vulnerability</vt:lpstr>
      <vt:lpstr>Risk factors: unstructured social activities </vt:lpstr>
      <vt:lpstr>PowerPoint Presentation</vt:lpstr>
      <vt:lpstr>PowerPoint Presentation</vt:lpstr>
      <vt:lpstr>Research question</vt:lpstr>
      <vt:lpstr>Methods</vt:lpstr>
      <vt:lpstr>Measures:</vt:lpstr>
      <vt:lpstr>Statistical analyses</vt:lpstr>
      <vt:lpstr>PowerPoint Presentation</vt:lpstr>
      <vt:lpstr>Discussion and conclusion</vt:lpstr>
      <vt:lpstr>Limitations</vt:lpstr>
      <vt:lpstr>Implication for prevention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 seeking and adolescent alcohol use: exploring the mediating role of unstructured socializing with peers </dc:title>
  <dc:creator>שרון שניטמן</dc:creator>
  <cp:lastModifiedBy>שרון שניטמן</cp:lastModifiedBy>
  <cp:revision>34</cp:revision>
  <dcterms:created xsi:type="dcterms:W3CDTF">2017-09-12T12:03:32Z</dcterms:created>
  <dcterms:modified xsi:type="dcterms:W3CDTF">2017-10-24T14:53:48Z</dcterms:modified>
</cp:coreProperties>
</file>